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69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436FC661-4818-4497-A13D-6EEB7E1804CB}" type="datetimeFigureOut">
              <a:rPr lang="en-IE" smtClean="0"/>
              <a:t>24/04/2018</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C713E23-FD70-42A0-AAAB-042DC7184D7C}" type="slidenum">
              <a:rPr lang="en-IE" smtClean="0"/>
              <a:t>‹#›</a:t>
            </a:fld>
            <a:endParaRPr lang="en-IE"/>
          </a:p>
        </p:txBody>
      </p:sp>
    </p:spTree>
    <p:extLst>
      <p:ext uri="{BB962C8B-B14F-4D97-AF65-F5344CB8AC3E}">
        <p14:creationId xmlns:p14="http://schemas.microsoft.com/office/powerpoint/2010/main" val="14743298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436FC661-4818-4497-A13D-6EEB7E1804CB}" type="datetimeFigureOut">
              <a:rPr lang="en-IE" smtClean="0"/>
              <a:t>24/04/2018</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C713E23-FD70-42A0-AAAB-042DC7184D7C}" type="slidenum">
              <a:rPr lang="en-IE" smtClean="0"/>
              <a:t>‹#›</a:t>
            </a:fld>
            <a:endParaRPr lang="en-IE"/>
          </a:p>
        </p:txBody>
      </p:sp>
    </p:spTree>
    <p:extLst>
      <p:ext uri="{BB962C8B-B14F-4D97-AF65-F5344CB8AC3E}">
        <p14:creationId xmlns:p14="http://schemas.microsoft.com/office/powerpoint/2010/main" val="331118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436FC661-4818-4497-A13D-6EEB7E1804CB}" type="datetimeFigureOut">
              <a:rPr lang="en-IE" smtClean="0"/>
              <a:t>24/04/2018</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C713E23-FD70-42A0-AAAB-042DC7184D7C}" type="slidenum">
              <a:rPr lang="en-IE" smtClean="0"/>
              <a:t>‹#›</a:t>
            </a:fld>
            <a:endParaRPr lang="en-IE"/>
          </a:p>
        </p:txBody>
      </p:sp>
    </p:spTree>
    <p:extLst>
      <p:ext uri="{BB962C8B-B14F-4D97-AF65-F5344CB8AC3E}">
        <p14:creationId xmlns:p14="http://schemas.microsoft.com/office/powerpoint/2010/main" val="2373666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436FC661-4818-4497-A13D-6EEB7E1804CB}" type="datetimeFigureOut">
              <a:rPr lang="en-IE" smtClean="0"/>
              <a:t>24/04/2018</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C713E23-FD70-42A0-AAAB-042DC7184D7C}" type="slidenum">
              <a:rPr lang="en-IE" smtClean="0"/>
              <a:t>‹#›</a:t>
            </a:fld>
            <a:endParaRPr lang="en-IE"/>
          </a:p>
        </p:txBody>
      </p:sp>
    </p:spTree>
    <p:extLst>
      <p:ext uri="{BB962C8B-B14F-4D97-AF65-F5344CB8AC3E}">
        <p14:creationId xmlns:p14="http://schemas.microsoft.com/office/powerpoint/2010/main" val="2215002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6FC661-4818-4497-A13D-6EEB7E1804CB}" type="datetimeFigureOut">
              <a:rPr lang="en-IE" smtClean="0"/>
              <a:t>24/04/2018</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C713E23-FD70-42A0-AAAB-042DC7184D7C}" type="slidenum">
              <a:rPr lang="en-IE" smtClean="0"/>
              <a:t>‹#›</a:t>
            </a:fld>
            <a:endParaRPr lang="en-IE"/>
          </a:p>
        </p:txBody>
      </p:sp>
    </p:spTree>
    <p:extLst>
      <p:ext uri="{BB962C8B-B14F-4D97-AF65-F5344CB8AC3E}">
        <p14:creationId xmlns:p14="http://schemas.microsoft.com/office/powerpoint/2010/main" val="904928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436FC661-4818-4497-A13D-6EEB7E1804CB}" type="datetimeFigureOut">
              <a:rPr lang="en-IE" smtClean="0"/>
              <a:t>24/04/2018</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CC713E23-FD70-42A0-AAAB-042DC7184D7C}" type="slidenum">
              <a:rPr lang="en-IE" smtClean="0"/>
              <a:t>‹#›</a:t>
            </a:fld>
            <a:endParaRPr lang="en-IE"/>
          </a:p>
        </p:txBody>
      </p:sp>
    </p:spTree>
    <p:extLst>
      <p:ext uri="{BB962C8B-B14F-4D97-AF65-F5344CB8AC3E}">
        <p14:creationId xmlns:p14="http://schemas.microsoft.com/office/powerpoint/2010/main" val="3842992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436FC661-4818-4497-A13D-6EEB7E1804CB}" type="datetimeFigureOut">
              <a:rPr lang="en-IE" smtClean="0"/>
              <a:t>24/04/2018</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CC713E23-FD70-42A0-AAAB-042DC7184D7C}" type="slidenum">
              <a:rPr lang="en-IE" smtClean="0"/>
              <a:t>‹#›</a:t>
            </a:fld>
            <a:endParaRPr lang="en-IE"/>
          </a:p>
        </p:txBody>
      </p:sp>
    </p:spTree>
    <p:extLst>
      <p:ext uri="{BB962C8B-B14F-4D97-AF65-F5344CB8AC3E}">
        <p14:creationId xmlns:p14="http://schemas.microsoft.com/office/powerpoint/2010/main" val="117270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436FC661-4818-4497-A13D-6EEB7E1804CB}" type="datetimeFigureOut">
              <a:rPr lang="en-IE" smtClean="0"/>
              <a:t>24/04/2018</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CC713E23-FD70-42A0-AAAB-042DC7184D7C}" type="slidenum">
              <a:rPr lang="en-IE" smtClean="0"/>
              <a:t>‹#›</a:t>
            </a:fld>
            <a:endParaRPr lang="en-IE"/>
          </a:p>
        </p:txBody>
      </p:sp>
    </p:spTree>
    <p:extLst>
      <p:ext uri="{BB962C8B-B14F-4D97-AF65-F5344CB8AC3E}">
        <p14:creationId xmlns:p14="http://schemas.microsoft.com/office/powerpoint/2010/main" val="2715942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6FC661-4818-4497-A13D-6EEB7E1804CB}" type="datetimeFigureOut">
              <a:rPr lang="en-IE" smtClean="0"/>
              <a:t>24/04/2018</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CC713E23-FD70-42A0-AAAB-042DC7184D7C}" type="slidenum">
              <a:rPr lang="en-IE" smtClean="0"/>
              <a:t>‹#›</a:t>
            </a:fld>
            <a:endParaRPr lang="en-IE"/>
          </a:p>
        </p:txBody>
      </p:sp>
    </p:spTree>
    <p:extLst>
      <p:ext uri="{BB962C8B-B14F-4D97-AF65-F5344CB8AC3E}">
        <p14:creationId xmlns:p14="http://schemas.microsoft.com/office/powerpoint/2010/main" val="1777561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6FC661-4818-4497-A13D-6EEB7E1804CB}" type="datetimeFigureOut">
              <a:rPr lang="en-IE" smtClean="0"/>
              <a:t>24/04/2018</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CC713E23-FD70-42A0-AAAB-042DC7184D7C}" type="slidenum">
              <a:rPr lang="en-IE" smtClean="0"/>
              <a:t>‹#›</a:t>
            </a:fld>
            <a:endParaRPr lang="en-IE"/>
          </a:p>
        </p:txBody>
      </p:sp>
    </p:spTree>
    <p:extLst>
      <p:ext uri="{BB962C8B-B14F-4D97-AF65-F5344CB8AC3E}">
        <p14:creationId xmlns:p14="http://schemas.microsoft.com/office/powerpoint/2010/main" val="16627783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6FC661-4818-4497-A13D-6EEB7E1804CB}" type="datetimeFigureOut">
              <a:rPr lang="en-IE" smtClean="0"/>
              <a:t>24/04/2018</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CC713E23-FD70-42A0-AAAB-042DC7184D7C}" type="slidenum">
              <a:rPr lang="en-IE" smtClean="0"/>
              <a:t>‹#›</a:t>
            </a:fld>
            <a:endParaRPr lang="en-IE"/>
          </a:p>
        </p:txBody>
      </p:sp>
    </p:spTree>
    <p:extLst>
      <p:ext uri="{BB962C8B-B14F-4D97-AF65-F5344CB8AC3E}">
        <p14:creationId xmlns:p14="http://schemas.microsoft.com/office/powerpoint/2010/main" val="775003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cid:image001.jpg@01D06704.CBCA0950"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IE"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E"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6FC661-4818-4497-A13D-6EEB7E1804CB}" type="datetimeFigureOut">
              <a:rPr lang="en-IE" smtClean="0"/>
              <a:t>24/04/2018</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713E23-FD70-42A0-AAAB-042DC7184D7C}" type="slidenum">
              <a:rPr lang="en-IE" smtClean="0"/>
              <a:t>‹#›</a:t>
            </a:fld>
            <a:endParaRPr lang="en-IE"/>
          </a:p>
        </p:txBody>
      </p:sp>
      <p:pic>
        <p:nvPicPr>
          <p:cNvPr id="8" name="Picture 7" descr="Description: cid:image003.jpg@01D054EA.E7501510"/>
          <p:cNvPicPr/>
          <p:nvPr userDrawn="1"/>
        </p:nvPicPr>
        <p:blipFill>
          <a:blip r:embed="rId13" r:link="rId14">
            <a:extLst>
              <a:ext uri="{28A0092B-C50C-407E-A947-70E740481C1C}">
                <a14:useLocalDpi xmlns:a14="http://schemas.microsoft.com/office/drawing/2010/main" val="0"/>
              </a:ext>
            </a:extLst>
          </a:blip>
          <a:srcRect/>
          <a:stretch>
            <a:fillRect/>
          </a:stretch>
        </p:blipFill>
        <p:spPr bwMode="auto">
          <a:xfrm>
            <a:off x="6228184" y="188640"/>
            <a:ext cx="2819400" cy="1000125"/>
          </a:xfrm>
          <a:prstGeom prst="rect">
            <a:avLst/>
          </a:prstGeom>
          <a:noFill/>
          <a:ln>
            <a:noFill/>
          </a:ln>
        </p:spPr>
      </p:pic>
      <p:pic>
        <p:nvPicPr>
          <p:cNvPr id="9" name="Picture 8"/>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7293024" y="6021288"/>
            <a:ext cx="1831256" cy="836712"/>
          </a:xfrm>
          <a:prstGeom prst="rect">
            <a:avLst/>
          </a:prstGeom>
        </p:spPr>
      </p:pic>
    </p:spTree>
    <p:extLst>
      <p:ext uri="{BB962C8B-B14F-4D97-AF65-F5344CB8AC3E}">
        <p14:creationId xmlns:p14="http://schemas.microsoft.com/office/powerpoint/2010/main" val="25123824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vimeo.com/258836077"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n.wikipedia.org/wiki/Algorithm" TargetMode="External"/><Relationship Id="rId2" Type="http://schemas.openxmlformats.org/officeDocument/2006/relationships/hyperlink" Target="https://en.wikipedia.org/wiki/Heuristic" TargetMode="External"/><Relationship Id="rId1" Type="http://schemas.openxmlformats.org/officeDocument/2006/relationships/slideLayout" Target="../slideLayouts/slideLayout2.xml"/><Relationship Id="rId4" Type="http://schemas.openxmlformats.org/officeDocument/2006/relationships/hyperlink" Target="http://2001.wikia.com/wiki/HAL_9000"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Amazon_Alexa%20;" TargetMode="External"/><Relationship Id="rId2" Type="http://schemas.openxmlformats.org/officeDocument/2006/relationships/hyperlink" Target="https://www.fitbit.com/ie/home" TargetMode="External"/><Relationship Id="rId1" Type="http://schemas.openxmlformats.org/officeDocument/2006/relationships/slideLayout" Target="../slideLayouts/slideLayout2.xml"/><Relationship Id="rId5" Type="http://schemas.openxmlformats.org/officeDocument/2006/relationships/hyperlink" Target="https://en.wikipedia.org/wiki/Internet_of_things" TargetMode="External"/><Relationship Id="rId4" Type="http://schemas.openxmlformats.org/officeDocument/2006/relationships/hyperlink" Target="https://en.wikipedia.org/wiki/Siri"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en.wikipedia.org/wiki/Internet_of_thing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950863"/>
            <a:ext cx="7772400" cy="1470025"/>
          </a:xfrm>
        </p:spPr>
        <p:txBody>
          <a:bodyPr>
            <a:noAutofit/>
          </a:bodyPr>
          <a:lstStyle/>
          <a:p>
            <a:r>
              <a:rPr lang="en-IE" sz="4800" dirty="0" smtClean="0">
                <a:solidFill>
                  <a:srgbClr val="FF0000"/>
                </a:solidFill>
              </a:rPr>
              <a:t>CEIA HAL Project</a:t>
            </a:r>
            <a:endParaRPr lang="en-IE" sz="4800" dirty="0">
              <a:solidFill>
                <a:srgbClr val="FF0000"/>
              </a:solidFill>
            </a:endParaRPr>
          </a:p>
        </p:txBody>
      </p:sp>
      <p:sp>
        <p:nvSpPr>
          <p:cNvPr id="3" name="Subtitle 2"/>
          <p:cNvSpPr>
            <a:spLocks noGrp="1"/>
          </p:cNvSpPr>
          <p:nvPr>
            <p:ph type="subTitle" idx="1"/>
          </p:nvPr>
        </p:nvSpPr>
        <p:spPr>
          <a:xfrm>
            <a:off x="816924" y="4628728"/>
            <a:ext cx="7859532" cy="1752600"/>
          </a:xfrm>
        </p:spPr>
        <p:txBody>
          <a:bodyPr>
            <a:normAutofit fontScale="92500"/>
          </a:bodyPr>
          <a:lstStyle/>
          <a:p>
            <a:r>
              <a:rPr lang="en-IE" dirty="0" smtClean="0"/>
              <a:t>Student discussion of implications </a:t>
            </a:r>
            <a:r>
              <a:rPr lang="en-IE" dirty="0"/>
              <a:t>of </a:t>
            </a:r>
            <a:r>
              <a:rPr lang="en-IE" b="1" i="1" dirty="0" smtClean="0"/>
              <a:t>Augmented Reality </a:t>
            </a:r>
            <a:r>
              <a:rPr lang="en-IE" dirty="0" smtClean="0"/>
              <a:t>&amp; </a:t>
            </a:r>
            <a:r>
              <a:rPr lang="en-IE" b="1" i="1" dirty="0" smtClean="0"/>
              <a:t>Artificial </a:t>
            </a:r>
            <a:r>
              <a:rPr lang="en-IE" b="1" i="1" dirty="0" smtClean="0"/>
              <a:t>Intelligence </a:t>
            </a:r>
            <a:r>
              <a:rPr lang="en-IE" dirty="0"/>
              <a:t>in our world and </a:t>
            </a:r>
            <a:r>
              <a:rPr lang="en-IE" dirty="0" smtClean="0"/>
              <a:t>concerns &amp; </a:t>
            </a:r>
            <a:r>
              <a:rPr lang="en-IE" dirty="0"/>
              <a:t>hopes for the future</a:t>
            </a:r>
          </a:p>
          <a:p>
            <a:endParaRPr lang="en-IE"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6924" y="2396937"/>
            <a:ext cx="2170900" cy="186381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1840" y="2396937"/>
            <a:ext cx="2759968" cy="1865738"/>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4168" y="2390205"/>
            <a:ext cx="2592288" cy="1902891"/>
          </a:xfrm>
          <a:prstGeom prst="rect">
            <a:avLst/>
          </a:prstGeom>
        </p:spPr>
      </p:pic>
    </p:spTree>
    <p:extLst>
      <p:ext uri="{BB962C8B-B14F-4D97-AF65-F5344CB8AC3E}">
        <p14:creationId xmlns:p14="http://schemas.microsoft.com/office/powerpoint/2010/main" val="4625055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3826768" cy="1143000"/>
          </a:xfrm>
        </p:spPr>
        <p:txBody>
          <a:bodyPr>
            <a:normAutofit/>
          </a:bodyPr>
          <a:lstStyle/>
          <a:p>
            <a:r>
              <a:rPr lang="en-IE" b="1" dirty="0" smtClean="0"/>
              <a:t>To do:</a:t>
            </a:r>
            <a:endParaRPr lang="en-IE" b="1" dirty="0"/>
          </a:p>
        </p:txBody>
      </p:sp>
      <p:sp>
        <p:nvSpPr>
          <p:cNvPr id="3" name="Content Placeholder 2"/>
          <p:cNvSpPr>
            <a:spLocks noGrp="1"/>
          </p:cNvSpPr>
          <p:nvPr>
            <p:ph idx="1"/>
          </p:nvPr>
        </p:nvSpPr>
        <p:spPr>
          <a:xfrm>
            <a:off x="457200" y="1600200"/>
            <a:ext cx="8075240" cy="4525963"/>
          </a:xfrm>
        </p:spPr>
        <p:txBody>
          <a:bodyPr>
            <a:normAutofit fontScale="92500"/>
          </a:bodyPr>
          <a:lstStyle/>
          <a:p>
            <a:r>
              <a:rPr lang="en-IE" dirty="0" smtClean="0"/>
              <a:t>Discuss the use of todays technology in class…</a:t>
            </a:r>
          </a:p>
          <a:p>
            <a:r>
              <a:rPr lang="en-IE" dirty="0" smtClean="0"/>
              <a:t>In particular, </a:t>
            </a:r>
            <a:r>
              <a:rPr lang="en-IE" b="1" dirty="0" smtClean="0">
                <a:solidFill>
                  <a:srgbClr val="00B050"/>
                </a:solidFill>
              </a:rPr>
              <a:t>how do you see humans using technology in the future</a:t>
            </a:r>
            <a:r>
              <a:rPr lang="en-IE" dirty="0" smtClean="0"/>
              <a:t>?</a:t>
            </a:r>
          </a:p>
          <a:p>
            <a:r>
              <a:rPr lang="en-IE" dirty="0" smtClean="0"/>
              <a:t>Assign a representative group (5 students) to </a:t>
            </a:r>
            <a:r>
              <a:rPr lang="en-IE" b="1" dirty="0" smtClean="0">
                <a:solidFill>
                  <a:srgbClr val="FF0000"/>
                </a:solidFill>
              </a:rPr>
              <a:t>summarise the class discussions as a poster </a:t>
            </a:r>
            <a:r>
              <a:rPr lang="en-IE" dirty="0" smtClean="0"/>
              <a:t>(</a:t>
            </a:r>
            <a:r>
              <a:rPr lang="en-IE" b="1" dirty="0" smtClean="0">
                <a:solidFill>
                  <a:srgbClr val="0000FF"/>
                </a:solidFill>
              </a:rPr>
              <a:t>max size </a:t>
            </a:r>
            <a:r>
              <a:rPr lang="en-IE" b="1" dirty="0" smtClean="0">
                <a:solidFill>
                  <a:srgbClr val="0000FF"/>
                </a:solidFill>
              </a:rPr>
              <a:t>A1</a:t>
            </a:r>
            <a:r>
              <a:rPr lang="en-IE" dirty="0" smtClean="0"/>
              <a:t>) </a:t>
            </a:r>
            <a:r>
              <a:rPr lang="en-IE" dirty="0" smtClean="0"/>
              <a:t>– use bullet points as on this page, as well as pictures &amp; diagrams</a:t>
            </a:r>
          </a:p>
          <a:p>
            <a:r>
              <a:rPr lang="en-IE" dirty="0" smtClean="0"/>
              <a:t>As a class group, </a:t>
            </a:r>
            <a:r>
              <a:rPr lang="en-IE" b="1" dirty="0" smtClean="0">
                <a:solidFill>
                  <a:schemeClr val="tx2">
                    <a:lumMod val="75000"/>
                  </a:schemeClr>
                </a:solidFill>
              </a:rPr>
              <a:t>devise a single statement (sentence) about the future use of technology</a:t>
            </a:r>
          </a:p>
          <a:p>
            <a:endParaRPr lang="en-IE" dirty="0"/>
          </a:p>
        </p:txBody>
      </p:sp>
    </p:spTree>
    <p:extLst>
      <p:ext uri="{BB962C8B-B14F-4D97-AF65-F5344CB8AC3E}">
        <p14:creationId xmlns:p14="http://schemas.microsoft.com/office/powerpoint/2010/main" val="1783196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
            </a:r>
            <a:br>
              <a:rPr lang="en-IE" dirty="0" smtClean="0"/>
            </a:br>
            <a:endParaRPr lang="en-IE" dirty="0"/>
          </a:p>
        </p:txBody>
      </p:sp>
      <p:sp>
        <p:nvSpPr>
          <p:cNvPr id="3" name="Content Placeholder 2"/>
          <p:cNvSpPr>
            <a:spLocks noGrp="1"/>
          </p:cNvSpPr>
          <p:nvPr>
            <p:ph idx="1"/>
          </p:nvPr>
        </p:nvSpPr>
        <p:spPr>
          <a:xfrm>
            <a:off x="1763688" y="1600200"/>
            <a:ext cx="5338936" cy="964704"/>
          </a:xfrm>
        </p:spPr>
        <p:txBody>
          <a:bodyPr>
            <a:normAutofit fontScale="92500"/>
          </a:bodyPr>
          <a:lstStyle/>
          <a:p>
            <a:pPr marL="0" indent="0" algn="ctr">
              <a:buNone/>
            </a:pPr>
            <a:r>
              <a:rPr lang="en-IE" dirty="0" smtClean="0"/>
              <a:t>1968 - ‘</a:t>
            </a:r>
            <a:r>
              <a:rPr lang="en-IE" b="1" dirty="0" smtClean="0"/>
              <a:t>2001</a:t>
            </a:r>
            <a:r>
              <a:rPr lang="en-IE" b="1" dirty="0"/>
              <a:t>: A Space Odyssey</a:t>
            </a:r>
            <a:r>
              <a:rPr lang="en-IE" b="1" dirty="0" smtClean="0"/>
              <a:t>’</a:t>
            </a:r>
          </a:p>
        </p:txBody>
      </p:sp>
      <p:sp>
        <p:nvSpPr>
          <p:cNvPr id="4" name="Content Placeholder 2"/>
          <p:cNvSpPr txBox="1">
            <a:spLocks/>
          </p:cNvSpPr>
          <p:nvPr/>
        </p:nvSpPr>
        <p:spPr>
          <a:xfrm>
            <a:off x="2401416" y="3328392"/>
            <a:ext cx="5338936" cy="96470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IE" dirty="0" smtClean="0"/>
              <a:t>2018 -</a:t>
            </a:r>
            <a:r>
              <a:rPr lang="en-IE" b="1" dirty="0" smtClean="0"/>
              <a:t> Internet of Things</a:t>
            </a:r>
            <a:endParaRPr lang="en-IE" b="1" dirty="0"/>
          </a:p>
        </p:txBody>
      </p:sp>
      <p:cxnSp>
        <p:nvCxnSpPr>
          <p:cNvPr id="6" name="Straight Arrow Connector 5"/>
          <p:cNvCxnSpPr/>
          <p:nvPr/>
        </p:nvCxnSpPr>
        <p:spPr>
          <a:xfrm>
            <a:off x="4427984" y="2521496"/>
            <a:ext cx="0" cy="619472"/>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7" name="Content Placeholder 2"/>
          <p:cNvSpPr txBox="1">
            <a:spLocks/>
          </p:cNvSpPr>
          <p:nvPr/>
        </p:nvSpPr>
        <p:spPr>
          <a:xfrm>
            <a:off x="1916088" y="4797152"/>
            <a:ext cx="5338936" cy="964704"/>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IE" b="1" dirty="0" smtClean="0">
                <a:solidFill>
                  <a:srgbClr val="FF0000"/>
                </a:solidFill>
              </a:rPr>
              <a:t>What has changed in 50 years?</a:t>
            </a:r>
            <a:endParaRPr lang="en-IE" b="1" dirty="0">
              <a:solidFill>
                <a:srgbClr val="FF0000"/>
              </a:solidFill>
            </a:endParaRPr>
          </a:p>
        </p:txBody>
      </p:sp>
    </p:spTree>
    <p:extLst>
      <p:ext uri="{BB962C8B-B14F-4D97-AF65-F5344CB8AC3E}">
        <p14:creationId xmlns:p14="http://schemas.microsoft.com/office/powerpoint/2010/main" val="3774084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 y="274638"/>
            <a:ext cx="6059016" cy="1143000"/>
          </a:xfrm>
        </p:spPr>
        <p:txBody>
          <a:bodyPr>
            <a:normAutofit fontScale="90000"/>
          </a:bodyPr>
          <a:lstStyle/>
          <a:p>
            <a:r>
              <a:rPr lang="en-IE" b="1" dirty="0" smtClean="0"/>
              <a:t>Click below to view a short excerpt from the movie…</a:t>
            </a:r>
            <a:endParaRPr lang="en-IE" b="1" dirty="0"/>
          </a:p>
        </p:txBody>
      </p:sp>
      <p:sp>
        <p:nvSpPr>
          <p:cNvPr id="4" name="Content Placeholder 3"/>
          <p:cNvSpPr>
            <a:spLocks noGrp="1"/>
          </p:cNvSpPr>
          <p:nvPr>
            <p:ph idx="1"/>
          </p:nvPr>
        </p:nvSpPr>
        <p:spPr/>
        <p:txBody>
          <a:bodyPr/>
          <a:lstStyle/>
          <a:p>
            <a:endParaRPr lang="en-IE" dirty="0"/>
          </a:p>
        </p:txBody>
      </p:sp>
      <p:pic>
        <p:nvPicPr>
          <p:cNvPr id="1027" name="Picture 3">
            <a:hlinkClick r:id="rId2" tooltip="click to access video"/>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85" t="29885" r="35053" b="14130"/>
          <a:stretch/>
        </p:blipFill>
        <p:spPr bwMode="auto">
          <a:xfrm>
            <a:off x="218007" y="1628800"/>
            <a:ext cx="8674473"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88668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0648"/>
            <a:ext cx="4968552" cy="1143000"/>
          </a:xfrm>
        </p:spPr>
        <p:txBody>
          <a:bodyPr/>
          <a:lstStyle/>
          <a:p>
            <a:r>
              <a:rPr lang="en-IE" b="1" dirty="0" smtClean="0"/>
              <a:t>What happened?</a:t>
            </a:r>
            <a:endParaRPr lang="en-IE" b="1" dirty="0"/>
          </a:p>
        </p:txBody>
      </p:sp>
      <p:sp>
        <p:nvSpPr>
          <p:cNvPr id="3" name="Content Placeholder 2"/>
          <p:cNvSpPr>
            <a:spLocks noGrp="1"/>
          </p:cNvSpPr>
          <p:nvPr>
            <p:ph idx="1"/>
          </p:nvPr>
        </p:nvSpPr>
        <p:spPr>
          <a:xfrm>
            <a:off x="179512" y="1595933"/>
            <a:ext cx="8784976" cy="4785395"/>
          </a:xfrm>
        </p:spPr>
        <p:txBody>
          <a:bodyPr>
            <a:normAutofit fontScale="92500" lnSpcReduction="10000"/>
          </a:bodyPr>
          <a:lstStyle/>
          <a:p>
            <a:pPr marL="0" indent="0">
              <a:buNone/>
            </a:pPr>
            <a:r>
              <a:rPr lang="en-IE" dirty="0" smtClean="0"/>
              <a:t>Summary of the story …</a:t>
            </a:r>
          </a:p>
          <a:p>
            <a:pPr marL="0" indent="0">
              <a:buNone/>
            </a:pPr>
            <a:r>
              <a:rPr lang="en-IE" b="1" dirty="0" smtClean="0"/>
              <a:t>HAL</a:t>
            </a:r>
            <a:r>
              <a:rPr lang="en-IE" dirty="0" smtClean="0"/>
              <a:t> : </a:t>
            </a:r>
            <a:r>
              <a:rPr lang="en-IE" b="1" dirty="0" smtClean="0">
                <a:hlinkClick r:id="rId2"/>
              </a:rPr>
              <a:t>H</a:t>
            </a:r>
            <a:r>
              <a:rPr lang="en-IE" dirty="0" smtClean="0">
                <a:hlinkClick r:id="rId2"/>
              </a:rPr>
              <a:t>euristically</a:t>
            </a:r>
            <a:r>
              <a:rPr lang="en-IE" dirty="0" smtClean="0"/>
              <a:t> programmed </a:t>
            </a:r>
            <a:r>
              <a:rPr lang="en-IE" b="1" dirty="0" err="1" smtClean="0">
                <a:hlinkClick r:id="rId3"/>
              </a:rPr>
              <a:t>AL</a:t>
            </a:r>
            <a:r>
              <a:rPr lang="en-IE" dirty="0" err="1" smtClean="0">
                <a:hlinkClick r:id="rId3"/>
              </a:rPr>
              <a:t>gorithmic</a:t>
            </a:r>
            <a:r>
              <a:rPr lang="en-IE" dirty="0" smtClean="0">
                <a:hlinkClick r:id="rId3"/>
              </a:rPr>
              <a:t> </a:t>
            </a:r>
            <a:r>
              <a:rPr lang="en-IE" dirty="0" smtClean="0"/>
              <a:t>Computer</a:t>
            </a:r>
          </a:p>
          <a:p>
            <a:pPr marL="0" indent="0">
              <a:buNone/>
            </a:pPr>
            <a:endParaRPr lang="en-IE" dirty="0" smtClean="0"/>
          </a:p>
          <a:p>
            <a:pPr marL="0" indent="0">
              <a:buNone/>
            </a:pPr>
            <a:r>
              <a:rPr lang="en-IE" dirty="0" smtClean="0"/>
              <a:t>Humans (astronauts) are on a mission to Jupiter when </a:t>
            </a:r>
            <a:r>
              <a:rPr lang="en-IE" dirty="0" smtClean="0">
                <a:hlinkClick r:id="rId4"/>
              </a:rPr>
              <a:t>HAL</a:t>
            </a:r>
            <a:r>
              <a:rPr lang="en-IE" dirty="0" smtClean="0"/>
              <a:t> (the on-board computer which </a:t>
            </a:r>
            <a:r>
              <a:rPr lang="en-IE" i="1" dirty="0" smtClean="0"/>
              <a:t>assists the human crew in all aspects of the mission</a:t>
            </a:r>
            <a:r>
              <a:rPr lang="en-IE" dirty="0" smtClean="0"/>
              <a:t>) has developed a problem:</a:t>
            </a:r>
          </a:p>
          <a:p>
            <a:pPr marL="0" indent="0">
              <a:buNone/>
            </a:pPr>
            <a:r>
              <a:rPr lang="en-IE" dirty="0" smtClean="0">
                <a:hlinkClick r:id="rId4"/>
              </a:rPr>
              <a:t>HAL</a:t>
            </a:r>
            <a:r>
              <a:rPr lang="en-IE" dirty="0" smtClean="0"/>
              <a:t> thinks that it can not make a mistake (mistakes are made by humans) and decides that for the mission to succeed, it must take full control of the mission.</a:t>
            </a:r>
            <a:endParaRPr lang="en-IE" dirty="0"/>
          </a:p>
        </p:txBody>
      </p:sp>
    </p:spTree>
    <p:extLst>
      <p:ext uri="{BB962C8B-B14F-4D97-AF65-F5344CB8AC3E}">
        <p14:creationId xmlns:p14="http://schemas.microsoft.com/office/powerpoint/2010/main" val="2565134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5472608" cy="1143000"/>
          </a:xfrm>
        </p:spPr>
        <p:txBody>
          <a:bodyPr/>
          <a:lstStyle/>
          <a:p>
            <a:r>
              <a:rPr lang="en-IE" b="1" dirty="0" smtClean="0"/>
              <a:t>What does it mean?</a:t>
            </a:r>
            <a:endParaRPr lang="en-IE" b="1" dirty="0"/>
          </a:p>
        </p:txBody>
      </p:sp>
      <p:sp>
        <p:nvSpPr>
          <p:cNvPr id="3" name="Content Placeholder 2"/>
          <p:cNvSpPr>
            <a:spLocks noGrp="1"/>
          </p:cNvSpPr>
          <p:nvPr>
            <p:ph idx="1"/>
          </p:nvPr>
        </p:nvSpPr>
        <p:spPr/>
        <p:txBody>
          <a:bodyPr>
            <a:normAutofit fontScale="92500" lnSpcReduction="20000"/>
          </a:bodyPr>
          <a:lstStyle/>
          <a:p>
            <a:pPr marL="0" indent="0">
              <a:buNone/>
            </a:pPr>
            <a:r>
              <a:rPr lang="en-IE" dirty="0" smtClean="0"/>
              <a:t>HAL has been designed by humans… which have some ‘design flaws’ in their thinking…</a:t>
            </a:r>
          </a:p>
          <a:p>
            <a:pPr marL="0" indent="0">
              <a:buNone/>
            </a:pPr>
            <a:endParaRPr lang="en-IE" dirty="0"/>
          </a:p>
          <a:p>
            <a:pPr marL="0" indent="0">
              <a:buNone/>
            </a:pPr>
            <a:r>
              <a:rPr lang="en-IE" b="1" dirty="0">
                <a:solidFill>
                  <a:srgbClr val="FF0000"/>
                </a:solidFill>
              </a:rPr>
              <a:t>T</a:t>
            </a:r>
            <a:r>
              <a:rPr lang="en-IE" b="1" dirty="0" smtClean="0">
                <a:solidFill>
                  <a:srgbClr val="FF0000"/>
                </a:solidFill>
              </a:rPr>
              <a:t>he astronauts are totally unaware that these ‘design flaws’ have been incorporated into HAL.</a:t>
            </a:r>
          </a:p>
          <a:p>
            <a:pPr marL="0" indent="0">
              <a:buNone/>
            </a:pPr>
            <a:endParaRPr lang="en-IE" dirty="0" smtClean="0"/>
          </a:p>
          <a:p>
            <a:pPr marL="0" indent="0">
              <a:buNone/>
            </a:pPr>
            <a:r>
              <a:rPr lang="en-IE" dirty="0" smtClean="0"/>
              <a:t>HAL’s malfunction eventually manifests as HAL deciding that for the mission to succeed, it must take full control, and to do this it must kill all the humans so that it would not have to lie to them.</a:t>
            </a:r>
          </a:p>
        </p:txBody>
      </p:sp>
    </p:spTree>
    <p:extLst>
      <p:ext uri="{BB962C8B-B14F-4D97-AF65-F5344CB8AC3E}">
        <p14:creationId xmlns:p14="http://schemas.microsoft.com/office/powerpoint/2010/main" val="41054680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5472608" cy="1143000"/>
          </a:xfrm>
        </p:spPr>
        <p:txBody>
          <a:bodyPr/>
          <a:lstStyle/>
          <a:p>
            <a:r>
              <a:rPr lang="en-IE" b="1" dirty="0" smtClean="0"/>
              <a:t>Questions to ask…</a:t>
            </a:r>
            <a:endParaRPr lang="en-IE" b="1" dirty="0"/>
          </a:p>
        </p:txBody>
      </p:sp>
      <p:sp>
        <p:nvSpPr>
          <p:cNvPr id="3" name="Content Placeholder 2"/>
          <p:cNvSpPr>
            <a:spLocks noGrp="1"/>
          </p:cNvSpPr>
          <p:nvPr>
            <p:ph idx="1"/>
          </p:nvPr>
        </p:nvSpPr>
        <p:spPr>
          <a:xfrm>
            <a:off x="467544" y="1340768"/>
            <a:ext cx="8229600" cy="5400600"/>
          </a:xfrm>
        </p:spPr>
        <p:txBody>
          <a:bodyPr>
            <a:normAutofit fontScale="77500" lnSpcReduction="20000"/>
          </a:bodyPr>
          <a:lstStyle/>
          <a:p>
            <a:pPr marL="0" indent="0">
              <a:buNone/>
            </a:pPr>
            <a:r>
              <a:rPr lang="en-IE" b="1" dirty="0" smtClean="0">
                <a:solidFill>
                  <a:schemeClr val="tx2">
                    <a:lumMod val="75000"/>
                  </a:schemeClr>
                </a:solidFill>
              </a:rPr>
              <a:t>The movie was released in 1968 and (some) people didn’t believe technology would ever advance this much!</a:t>
            </a:r>
          </a:p>
          <a:p>
            <a:pPr marL="0" indent="0">
              <a:buNone/>
            </a:pPr>
            <a:r>
              <a:rPr lang="en-IE" dirty="0" smtClean="0"/>
              <a:t>Nowadays humans </a:t>
            </a:r>
            <a:r>
              <a:rPr lang="en-IE" i="1" dirty="0" smtClean="0"/>
              <a:t>freely</a:t>
            </a:r>
            <a:r>
              <a:rPr lang="en-IE" dirty="0" smtClean="0"/>
              <a:t> give lots of information to computers/devices…</a:t>
            </a:r>
          </a:p>
          <a:p>
            <a:pPr marL="0" indent="0">
              <a:buNone/>
            </a:pPr>
            <a:r>
              <a:rPr lang="en-IE" dirty="0" smtClean="0"/>
              <a:t>Example: </a:t>
            </a:r>
            <a:r>
              <a:rPr lang="en-IE" dirty="0" smtClean="0">
                <a:hlinkClick r:id="rId2"/>
              </a:rPr>
              <a:t>devices that monitor sleep or activity</a:t>
            </a:r>
            <a:r>
              <a:rPr lang="en-IE" dirty="0" smtClean="0"/>
              <a:t> – they can tell you if you have slept well or not, or if you have gone for a run, </a:t>
            </a:r>
            <a:r>
              <a:rPr lang="en-IE" i="1" dirty="0" smtClean="0"/>
              <a:t>or not</a:t>
            </a:r>
            <a:r>
              <a:rPr lang="en-IE" dirty="0" smtClean="0"/>
              <a:t>.</a:t>
            </a:r>
          </a:p>
          <a:p>
            <a:pPr marL="0" indent="0">
              <a:buNone/>
            </a:pPr>
            <a:r>
              <a:rPr lang="en-IE" dirty="0" smtClean="0"/>
              <a:t>These devices can make suggestions as to diet, rest periods, etc.</a:t>
            </a:r>
          </a:p>
          <a:p>
            <a:pPr marL="0" indent="0">
              <a:buNone/>
            </a:pPr>
            <a:r>
              <a:rPr lang="en-IE" dirty="0" smtClean="0"/>
              <a:t>As these devices evolve (</a:t>
            </a:r>
            <a:r>
              <a:rPr lang="en-IE" dirty="0" err="1" smtClean="0"/>
              <a:t>eg</a:t>
            </a:r>
            <a:r>
              <a:rPr lang="en-IE" dirty="0" smtClean="0"/>
              <a:t>. </a:t>
            </a:r>
            <a:r>
              <a:rPr lang="en-IE" dirty="0" err="1" smtClean="0">
                <a:hlinkClick r:id="rId3"/>
              </a:rPr>
              <a:t>Alexa</a:t>
            </a:r>
            <a:r>
              <a:rPr lang="en-IE" dirty="0" smtClean="0"/>
              <a:t>, </a:t>
            </a:r>
            <a:r>
              <a:rPr lang="en-IE" dirty="0" err="1" smtClean="0">
                <a:hlinkClick r:id="rId4"/>
              </a:rPr>
              <a:t>Siri</a:t>
            </a:r>
            <a:r>
              <a:rPr lang="en-IE" dirty="0" smtClean="0"/>
              <a:t>, &amp; other </a:t>
            </a:r>
            <a:r>
              <a:rPr lang="en-IE" dirty="0" smtClean="0">
                <a:hlinkClick r:id="rId5"/>
              </a:rPr>
              <a:t>IOT devices</a:t>
            </a:r>
            <a:r>
              <a:rPr lang="en-IE" dirty="0" smtClean="0"/>
              <a:t>), they are being given more and more info about us…</a:t>
            </a:r>
          </a:p>
          <a:p>
            <a:pPr marL="0" indent="0">
              <a:buNone/>
            </a:pPr>
            <a:endParaRPr lang="en-IE" b="1" dirty="0" smtClean="0">
              <a:solidFill>
                <a:srgbClr val="00B050"/>
              </a:solidFill>
            </a:endParaRPr>
          </a:p>
          <a:p>
            <a:pPr marL="0" indent="0">
              <a:buNone/>
            </a:pPr>
            <a:r>
              <a:rPr lang="en-IE" b="1" dirty="0" smtClean="0">
                <a:solidFill>
                  <a:srgbClr val="00B050"/>
                </a:solidFill>
              </a:rPr>
              <a:t>Is our information safe?</a:t>
            </a:r>
          </a:p>
          <a:p>
            <a:pPr marL="0" indent="0">
              <a:buNone/>
            </a:pPr>
            <a:endParaRPr lang="en-IE" b="1" dirty="0" smtClean="0">
              <a:solidFill>
                <a:srgbClr val="FF0000"/>
              </a:solidFill>
            </a:endParaRPr>
          </a:p>
          <a:p>
            <a:pPr marL="0" indent="0">
              <a:buNone/>
            </a:pPr>
            <a:r>
              <a:rPr lang="en-IE" b="1" dirty="0" smtClean="0">
                <a:solidFill>
                  <a:srgbClr val="FF0000"/>
                </a:solidFill>
              </a:rPr>
              <a:t>Could this information be used against us?</a:t>
            </a:r>
          </a:p>
          <a:p>
            <a:pPr marL="0" indent="0">
              <a:buNone/>
            </a:pPr>
            <a:endParaRPr lang="en-IE" dirty="0"/>
          </a:p>
        </p:txBody>
      </p:sp>
    </p:spTree>
    <p:extLst>
      <p:ext uri="{BB962C8B-B14F-4D97-AF65-F5344CB8AC3E}">
        <p14:creationId xmlns:p14="http://schemas.microsoft.com/office/powerpoint/2010/main" val="676442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buNone/>
            </a:pPr>
            <a:r>
              <a:rPr lang="en-IE" dirty="0" smtClean="0"/>
              <a:t>If you didn’t eat enough vegetables would it remind you? </a:t>
            </a:r>
            <a:r>
              <a:rPr lang="en-IE" b="1" dirty="0" smtClean="0">
                <a:solidFill>
                  <a:schemeClr val="tx2">
                    <a:lumMod val="60000"/>
                    <a:lumOff val="40000"/>
                  </a:schemeClr>
                </a:solidFill>
              </a:rPr>
              <a:t>This could be helpful…</a:t>
            </a:r>
          </a:p>
          <a:p>
            <a:pPr marL="0" indent="0">
              <a:buNone/>
            </a:pPr>
            <a:endParaRPr lang="en-IE" dirty="0" smtClean="0"/>
          </a:p>
          <a:p>
            <a:pPr marL="0" indent="0">
              <a:buNone/>
            </a:pPr>
            <a:r>
              <a:rPr lang="en-IE" dirty="0" smtClean="0"/>
              <a:t>If you didn’t go for a run (or do other </a:t>
            </a:r>
            <a:r>
              <a:rPr lang="en-IE" dirty="0" err="1" smtClean="0"/>
              <a:t>excercises</a:t>
            </a:r>
            <a:r>
              <a:rPr lang="en-IE" dirty="0" smtClean="0"/>
              <a:t> </a:t>
            </a:r>
            <a:r>
              <a:rPr lang="en-IE" dirty="0" err="1" smtClean="0"/>
              <a:t>etc</a:t>
            </a:r>
            <a:r>
              <a:rPr lang="en-IE" dirty="0" smtClean="0"/>
              <a:t>), could insurance companies decide that your lifestyle is too risky and therefore your insurance premium must be increased?…</a:t>
            </a:r>
            <a:r>
              <a:rPr lang="en-IE" b="1" dirty="0" smtClean="0">
                <a:solidFill>
                  <a:srgbClr val="FF0000"/>
                </a:solidFill>
              </a:rPr>
              <a:t>i.e. you must pay more!</a:t>
            </a:r>
          </a:p>
          <a:p>
            <a:pPr marL="0" indent="0">
              <a:buNone/>
            </a:pPr>
            <a:endParaRPr lang="en-IE" b="1" dirty="0" smtClean="0">
              <a:solidFill>
                <a:schemeClr val="tx2">
                  <a:lumMod val="60000"/>
                  <a:lumOff val="40000"/>
                </a:schemeClr>
              </a:solidFill>
            </a:endParaRPr>
          </a:p>
          <a:p>
            <a:pPr marL="0" indent="0">
              <a:buNone/>
            </a:pPr>
            <a:r>
              <a:rPr lang="en-IE" dirty="0" smtClean="0"/>
              <a:t>If you ate too much fast-food, or drank too many fizzy drinks, could that be used against you?</a:t>
            </a:r>
          </a:p>
        </p:txBody>
      </p:sp>
      <p:sp>
        <p:nvSpPr>
          <p:cNvPr id="4" name="Title 1"/>
          <p:cNvSpPr>
            <a:spLocks noGrp="1"/>
          </p:cNvSpPr>
          <p:nvPr>
            <p:ph type="title"/>
          </p:nvPr>
        </p:nvSpPr>
        <p:spPr>
          <a:xfrm>
            <a:off x="899592" y="260648"/>
            <a:ext cx="6408712" cy="1143000"/>
          </a:xfrm>
        </p:spPr>
        <p:txBody>
          <a:bodyPr>
            <a:normAutofit fontScale="90000"/>
          </a:bodyPr>
          <a:lstStyle/>
          <a:p>
            <a:pPr algn="l"/>
            <a:r>
              <a:rPr lang="en-IE" b="1" dirty="0" smtClean="0"/>
              <a:t>Questions to </a:t>
            </a:r>
            <a:r>
              <a:rPr lang="en-IE" b="1" dirty="0" smtClean="0"/>
              <a:t>ask (continued)…</a:t>
            </a:r>
            <a:endParaRPr lang="en-IE" b="1" dirty="0"/>
          </a:p>
        </p:txBody>
      </p:sp>
    </p:spTree>
    <p:extLst>
      <p:ext uri="{BB962C8B-B14F-4D97-AF65-F5344CB8AC3E}">
        <p14:creationId xmlns:p14="http://schemas.microsoft.com/office/powerpoint/2010/main" val="27960141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32656"/>
            <a:ext cx="5328592" cy="1440160"/>
          </a:xfrm>
        </p:spPr>
        <p:txBody>
          <a:bodyPr>
            <a:normAutofit fontScale="90000"/>
          </a:bodyPr>
          <a:lstStyle/>
          <a:p>
            <a:r>
              <a:rPr lang="en-IE" dirty="0"/>
              <a:t/>
            </a:r>
            <a:br>
              <a:rPr lang="en-IE" dirty="0"/>
            </a:br>
            <a:r>
              <a:rPr lang="en-IE" b="1" dirty="0" smtClean="0"/>
              <a:t>What </a:t>
            </a:r>
            <a:r>
              <a:rPr lang="en-IE" b="1" dirty="0"/>
              <a:t>positives </a:t>
            </a:r>
            <a:r>
              <a:rPr lang="en-IE" b="1" dirty="0" smtClean="0"/>
              <a:t>can</a:t>
            </a:r>
            <a:br>
              <a:rPr lang="en-IE" b="1" dirty="0" smtClean="0"/>
            </a:br>
            <a:r>
              <a:rPr lang="en-IE" b="1" dirty="0" smtClean="0"/>
              <a:t> </a:t>
            </a:r>
            <a:r>
              <a:rPr lang="en-IE" b="1" dirty="0" smtClean="0"/>
              <a:t>AR &amp; AI bring </a:t>
            </a:r>
            <a:r>
              <a:rPr lang="en-IE" b="1" dirty="0"/>
              <a:t>to our lives?</a:t>
            </a:r>
            <a:r>
              <a:rPr lang="en-IE" dirty="0"/>
              <a:t/>
            </a:r>
            <a:br>
              <a:rPr lang="en-IE" dirty="0"/>
            </a:br>
            <a:endParaRPr lang="en-IE" dirty="0"/>
          </a:p>
        </p:txBody>
      </p:sp>
      <p:sp>
        <p:nvSpPr>
          <p:cNvPr id="3" name="Content Placeholder 2"/>
          <p:cNvSpPr>
            <a:spLocks noGrp="1"/>
          </p:cNvSpPr>
          <p:nvPr>
            <p:ph idx="1"/>
          </p:nvPr>
        </p:nvSpPr>
        <p:spPr/>
        <p:txBody>
          <a:bodyPr>
            <a:normAutofit/>
          </a:bodyPr>
          <a:lstStyle/>
          <a:p>
            <a:pPr marL="0" indent="0">
              <a:buNone/>
            </a:pPr>
            <a:endParaRPr lang="en-IE" dirty="0" smtClean="0"/>
          </a:p>
          <a:p>
            <a:pPr lvl="0"/>
            <a:r>
              <a:rPr lang="en-IE" dirty="0" smtClean="0"/>
              <a:t>How and where we Travel?</a:t>
            </a:r>
          </a:p>
          <a:p>
            <a:pPr lvl="0"/>
            <a:r>
              <a:rPr lang="en-IE" dirty="0" smtClean="0"/>
              <a:t>Languages?  </a:t>
            </a:r>
            <a:endParaRPr lang="en-IE" dirty="0"/>
          </a:p>
          <a:p>
            <a:pPr lvl="0"/>
            <a:r>
              <a:rPr lang="en-IE" dirty="0" smtClean="0"/>
              <a:t>Medicines ?</a:t>
            </a:r>
          </a:p>
          <a:p>
            <a:pPr lvl="0"/>
            <a:r>
              <a:rPr lang="en-IE" dirty="0" smtClean="0"/>
              <a:t>Treatment of Illness?</a:t>
            </a:r>
            <a:endParaRPr lang="en-IE" dirty="0"/>
          </a:p>
          <a:p>
            <a:pPr lvl="0"/>
            <a:r>
              <a:rPr lang="en-IE" dirty="0" smtClean="0"/>
              <a:t>How our homes work?</a:t>
            </a:r>
            <a:endParaRPr lang="en-IE" dirty="0"/>
          </a:p>
          <a:p>
            <a:pPr lvl="0"/>
            <a:r>
              <a:rPr lang="en-IE" dirty="0" smtClean="0"/>
              <a:t>Agriculture</a:t>
            </a:r>
            <a:r>
              <a:rPr lang="en-IE" dirty="0" smtClean="0"/>
              <a:t>?</a:t>
            </a:r>
            <a:endParaRPr lang="en-IE" dirty="0"/>
          </a:p>
          <a:p>
            <a:pPr marL="0" indent="0">
              <a:buNone/>
            </a:pPr>
            <a:endParaRPr lang="en-IE" dirty="0" smtClean="0"/>
          </a:p>
          <a:p>
            <a:pPr marL="0" indent="0">
              <a:buNone/>
            </a:pPr>
            <a:endParaRPr lang="en-IE" dirty="0"/>
          </a:p>
        </p:txBody>
      </p:sp>
    </p:spTree>
    <p:extLst>
      <p:ext uri="{BB962C8B-B14F-4D97-AF65-F5344CB8AC3E}">
        <p14:creationId xmlns:p14="http://schemas.microsoft.com/office/powerpoint/2010/main" val="7935149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26768" cy="1143000"/>
          </a:xfrm>
        </p:spPr>
        <p:txBody>
          <a:bodyPr/>
          <a:lstStyle/>
          <a:p>
            <a:r>
              <a:rPr lang="en-IE" b="1" dirty="0" smtClean="0"/>
              <a:t>The </a:t>
            </a:r>
            <a:r>
              <a:rPr lang="en-IE" b="1" dirty="0" smtClean="0"/>
              <a:t>Future…</a:t>
            </a:r>
            <a:endParaRPr lang="en-IE" b="1" dirty="0"/>
          </a:p>
        </p:txBody>
      </p:sp>
      <p:sp>
        <p:nvSpPr>
          <p:cNvPr id="3" name="Content Placeholder 2"/>
          <p:cNvSpPr>
            <a:spLocks noGrp="1"/>
          </p:cNvSpPr>
          <p:nvPr>
            <p:ph idx="1"/>
          </p:nvPr>
        </p:nvSpPr>
        <p:spPr/>
        <p:txBody>
          <a:bodyPr>
            <a:normAutofit fontScale="92500" lnSpcReduction="20000"/>
          </a:bodyPr>
          <a:lstStyle/>
          <a:p>
            <a:pPr marL="0" indent="0">
              <a:buNone/>
            </a:pPr>
            <a:r>
              <a:rPr lang="en-IE" dirty="0" smtClean="0"/>
              <a:t>How do you see the </a:t>
            </a:r>
            <a:r>
              <a:rPr lang="en-IE" dirty="0" smtClean="0">
                <a:hlinkClick r:id="rId2"/>
              </a:rPr>
              <a:t>Internet of Things </a:t>
            </a:r>
            <a:r>
              <a:rPr lang="en-IE" dirty="0" smtClean="0"/>
              <a:t>working for you?</a:t>
            </a:r>
          </a:p>
          <a:p>
            <a:pPr marL="0" indent="0">
              <a:buNone/>
            </a:pPr>
            <a:endParaRPr lang="en-IE" dirty="0"/>
          </a:p>
          <a:p>
            <a:pPr marL="0" indent="0">
              <a:buNone/>
            </a:pPr>
            <a:r>
              <a:rPr lang="en-IE" b="1" dirty="0" smtClean="0">
                <a:solidFill>
                  <a:schemeClr val="tx2">
                    <a:lumMod val="75000"/>
                  </a:schemeClr>
                </a:solidFill>
              </a:rPr>
              <a:t>What are your biggest concerns?</a:t>
            </a:r>
          </a:p>
          <a:p>
            <a:pPr marL="0" indent="0">
              <a:buNone/>
            </a:pPr>
            <a:endParaRPr lang="en-IE" dirty="0"/>
          </a:p>
          <a:p>
            <a:pPr marL="0" indent="0">
              <a:buNone/>
            </a:pPr>
            <a:r>
              <a:rPr lang="en-IE" b="1" dirty="0" smtClean="0">
                <a:solidFill>
                  <a:srgbClr val="00B050"/>
                </a:solidFill>
              </a:rPr>
              <a:t>What are the biggest advantages?</a:t>
            </a:r>
          </a:p>
          <a:p>
            <a:pPr marL="0" indent="0">
              <a:buNone/>
            </a:pPr>
            <a:endParaRPr lang="en-IE" dirty="0"/>
          </a:p>
          <a:p>
            <a:pPr marL="0" indent="0">
              <a:buNone/>
            </a:pPr>
            <a:r>
              <a:rPr lang="en-IE" b="1" dirty="0" smtClean="0">
                <a:solidFill>
                  <a:srgbClr val="FF0000"/>
                </a:solidFill>
              </a:rPr>
              <a:t>Do you think robots will eventually rule the world?</a:t>
            </a:r>
          </a:p>
          <a:p>
            <a:pPr marL="0" indent="0">
              <a:buNone/>
            </a:pPr>
            <a:endParaRPr lang="en-IE" dirty="0"/>
          </a:p>
          <a:p>
            <a:pPr marL="0" indent="0">
              <a:buNone/>
            </a:pPr>
            <a:r>
              <a:rPr lang="en-IE" dirty="0" smtClean="0"/>
              <a:t>What other Q’s can you come up with?</a:t>
            </a:r>
            <a:endParaRPr lang="en-IE" dirty="0"/>
          </a:p>
        </p:txBody>
      </p:sp>
    </p:spTree>
    <p:extLst>
      <p:ext uri="{BB962C8B-B14F-4D97-AF65-F5344CB8AC3E}">
        <p14:creationId xmlns:p14="http://schemas.microsoft.com/office/powerpoint/2010/main" val="18004493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590</TotalTime>
  <Words>568</Words>
  <Application>Microsoft Office PowerPoint</Application>
  <PresentationFormat>On-screen Show (4:3)</PresentationFormat>
  <Paragraphs>58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CEIA HAL Project</vt:lpstr>
      <vt:lpstr> </vt:lpstr>
      <vt:lpstr>Click below to view a short excerpt from the movie…</vt:lpstr>
      <vt:lpstr>What happened?</vt:lpstr>
      <vt:lpstr>What does it mean?</vt:lpstr>
      <vt:lpstr>Questions to ask…</vt:lpstr>
      <vt:lpstr>Questions to ask (continued)…</vt:lpstr>
      <vt:lpstr> What positives can  AR &amp; AI bring to our lives? </vt:lpstr>
      <vt:lpstr>The Future…</vt:lpstr>
      <vt:lpstr>To do: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CEIA HAL Project 1968-2018</dc:title>
  <dc:creator>Eamon Connolly</dc:creator>
  <cp:lastModifiedBy>Eamon Connolly</cp:lastModifiedBy>
  <cp:revision>63</cp:revision>
  <dcterms:created xsi:type="dcterms:W3CDTF">2018-03-06T10:34:54Z</dcterms:created>
  <dcterms:modified xsi:type="dcterms:W3CDTF">2018-04-24T11:44:46Z</dcterms:modified>
</cp:coreProperties>
</file>